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7"/>
  </p:notesMasterIdLst>
  <p:sldIdLst>
    <p:sldId id="266" r:id="rId2"/>
    <p:sldId id="284" r:id="rId3"/>
    <p:sldId id="297" r:id="rId4"/>
    <p:sldId id="285" r:id="rId5"/>
    <p:sldId id="286" r:id="rId6"/>
    <p:sldId id="287" r:id="rId7"/>
    <p:sldId id="288" r:id="rId8"/>
    <p:sldId id="291" r:id="rId9"/>
    <p:sldId id="292" r:id="rId10"/>
    <p:sldId id="293" r:id="rId11"/>
    <p:sldId id="289" r:id="rId12"/>
    <p:sldId id="294" r:id="rId13"/>
    <p:sldId id="295" r:id="rId14"/>
    <p:sldId id="296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Essentials of Model Serving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49530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 Machine Learning Engineering” and</a:t>
            </a:r>
          </a:p>
          <a:p>
            <a:r>
              <a:rPr lang="en-US" dirty="0" smtClean="0"/>
              <a:t>“Reliable Machine Learning”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What </a:t>
            </a:r>
            <a:r>
              <a:rPr lang="en-IN" dirty="0"/>
              <a:t>are the prediction latency needs of model?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IN" dirty="0" smtClean="0"/>
              <a:t>Prediction latency is time between the moment request is made and moment response is received</a:t>
            </a:r>
          </a:p>
          <a:p>
            <a:endParaRPr lang="en-IN" dirty="0" smtClean="0"/>
          </a:p>
          <a:p>
            <a:r>
              <a:rPr lang="en-IN" dirty="0" smtClean="0"/>
              <a:t>Acceptable prediction latency can vary dramatically among applications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Is major determiner of serving architecture choices</a:t>
            </a:r>
          </a:p>
          <a:p>
            <a:endParaRPr lang="en-IN" dirty="0"/>
          </a:p>
          <a:p>
            <a:r>
              <a:rPr lang="en-IN" dirty="0" smtClean="0"/>
              <a:t>Taken together, latency and traffic load define overall computational needs of ML system</a:t>
            </a:r>
          </a:p>
          <a:p>
            <a:endParaRPr lang="en-IN" dirty="0" smtClean="0"/>
          </a:p>
          <a:p>
            <a:r>
              <a:rPr lang="en-IN" dirty="0" smtClean="0"/>
              <a:t>If latency is too high, can be mitigated by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Using more powerful hardware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Making model less expensive to compute</a:t>
            </a:r>
          </a:p>
          <a:p>
            <a:endParaRPr lang="en-IN" dirty="0" smtClean="0"/>
          </a:p>
          <a:p>
            <a:r>
              <a:rPr lang="en-IN" dirty="0" smtClean="0"/>
              <a:t>But creating a larger number of model replicas is not a solution for latency issue!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75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Where </a:t>
            </a:r>
            <a:r>
              <a:rPr lang="en-IN" dirty="0"/>
              <a:t>does the model need to live?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744200" cy="4648199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This choice has significant implications on overall serving architecture</a:t>
            </a:r>
          </a:p>
          <a:p>
            <a:endParaRPr lang="en-IN" dirty="0" smtClean="0"/>
          </a:p>
          <a:p>
            <a:r>
              <a:rPr lang="en-IN" dirty="0" smtClean="0"/>
              <a:t>On a local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Not a practical solution – may be suitable for small batch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Not recommended beyond small-scale prototyping or bespoke uses</a:t>
            </a:r>
          </a:p>
          <a:p>
            <a:r>
              <a:rPr lang="en-IN" dirty="0" smtClean="0"/>
              <a:t>On servers owned or managed by our organization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Important when specific privacy or security concerns are in place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Right option if latency is hypercritical concern or if speciality hardware is needed to run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Can limit flexibility in terms of scaling up/down, require special attention to monitoring</a:t>
            </a:r>
            <a:endParaRPr lang="en-IN" dirty="0" smtClean="0"/>
          </a:p>
          <a:p>
            <a:r>
              <a:rPr lang="en-IN" dirty="0" smtClean="0"/>
              <a:t>In the cloud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Can allow easy scaling overall computation footprint up or down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Can be done by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running model servers on own virtual servers and controlling how many of them to be used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managed inference service </a:t>
            </a:r>
          </a:p>
          <a:p>
            <a:r>
              <a:rPr lang="en-IN" dirty="0" smtClean="0"/>
              <a:t>On-device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Everything from mobile phones to smart watches, digital assistants, automobiles, printers etc.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Has strict constraints on model size, because of limited memory and power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Model needs to be stored on physical device in specific location – home of model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What </a:t>
            </a:r>
            <a:r>
              <a:rPr lang="en-IN" dirty="0"/>
              <a:t>are the hardware needs for model?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Range of computational hardware and chip options have emerged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Enabled dramatic improvements in serving efficiency for various model types</a:t>
            </a:r>
          </a:p>
          <a:p>
            <a:endParaRPr lang="en-IN" dirty="0"/>
          </a:p>
          <a:p>
            <a:r>
              <a:rPr lang="en-IN" dirty="0" smtClean="0"/>
              <a:t>Multicore CPUs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Suitable for non-deep methods, non deep matrix multiplications 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Hardware accelerators – commonly GPU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Choice of serving deep learning models as they involve dense matrix multiplications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But has drawbacks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Specialized hardware – need to invest or use a cloud service – costly options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Not suited for operations not involving large amounts of dense matrix calculations</a:t>
            </a:r>
          </a:p>
          <a:p>
            <a:pPr lvl="1"/>
            <a:endParaRPr lang="en-IN" dirty="0" smtClean="0"/>
          </a:p>
          <a:p>
            <a:pPr lvl="1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829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How </a:t>
            </a:r>
            <a:r>
              <a:rPr lang="en-IN" dirty="0"/>
              <a:t>will the serving model be stored, loaded, versioned and updated?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Model serving in offline environment be stored on disk and loaded by specific binaries in batch jobs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Main requirement is disk space to store model and I/O capacity to load model from disk and RAM needed to load model into memory for use </a:t>
            </a:r>
          </a:p>
          <a:p>
            <a:endParaRPr lang="en-IN" dirty="0"/>
          </a:p>
          <a:p>
            <a:r>
              <a:rPr lang="en-IN" dirty="0" smtClean="0"/>
              <a:t>Model used in online serving needs to be stored in RAM in dedicated machine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For high-throughput services in latency critical settings, copies of these models likes to be stored and served in many replica machine in parallel </a:t>
            </a:r>
          </a:p>
          <a:p>
            <a:endParaRPr lang="en-IN" dirty="0" smtClean="0"/>
          </a:p>
          <a:p>
            <a:r>
              <a:rPr lang="en-IN" dirty="0" smtClean="0"/>
              <a:t>Eventually these models needs to be updated by retraining </a:t>
            </a:r>
          </a:p>
          <a:p>
            <a:r>
              <a:rPr lang="en-IN" dirty="0" smtClean="0"/>
              <a:t>means needs to swap version of model currently used in serving on a given machine with a new version</a:t>
            </a:r>
          </a:p>
          <a:p>
            <a:endParaRPr lang="en-IN" dirty="0"/>
          </a:p>
          <a:p>
            <a:r>
              <a:rPr lang="en-IN" dirty="0" smtClean="0"/>
              <a:t>Deciding exactly how many versions to be supported and at what capacity is important architectural choice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Requires balancing resourcing, system complexity and organizational requirements together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Model is physical object – has size and needs space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41684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What </a:t>
            </a:r>
            <a:r>
              <a:rPr lang="en-IN" dirty="0"/>
              <a:t>will feature pipeline for serving look like?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648199"/>
          </a:xfrm>
        </p:spPr>
        <p:txBody>
          <a:bodyPr/>
          <a:lstStyle/>
          <a:p>
            <a:r>
              <a:rPr lang="en-IN" dirty="0" smtClean="0"/>
              <a:t>Any feature processing or other data manipulation that is done to data at training time will almost certainly needs to repeated for all examples sent to model at serving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Computational requirements for this may be considerable </a:t>
            </a:r>
          </a:p>
          <a:p>
            <a:endParaRPr lang="en-IN" dirty="0"/>
          </a:p>
          <a:p>
            <a:r>
              <a:rPr lang="en-IN" dirty="0" smtClean="0"/>
              <a:t>Actual code used to turn incoming examples data to features of model may be different at serving time from the code used for similar tasks at training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Main source of classic training-serving skew and bugs notoriously difficult to detect and debug</a:t>
            </a:r>
          </a:p>
          <a:p>
            <a:endParaRPr lang="en-IN" dirty="0"/>
          </a:p>
          <a:p>
            <a:r>
              <a:rPr lang="en-IN" dirty="0" smtClean="0"/>
              <a:t>Promise is in form of feature stores – handle both training and serving together in a single package</a:t>
            </a:r>
          </a:p>
          <a:p>
            <a:endParaRPr lang="en-IN" dirty="0"/>
          </a:p>
          <a:p>
            <a:r>
              <a:rPr lang="en-IN" dirty="0" smtClean="0"/>
              <a:t>Creating feature for model to use at serving time is key source of latency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Means serving feature pipeline is far from an afterthought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But is indeed often most production-critical part of the entire serving stack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Feature needs to be processed at serving time as well as at training time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991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Model Serving in ML Lifecycle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090737"/>
            <a:ext cx="7924800" cy="331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Model Serving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Model built in training phase, needs to be taken into the world so that it can start predicting!</a:t>
            </a:r>
          </a:p>
          <a:p>
            <a:r>
              <a:rPr lang="en-IN" dirty="0" smtClean="0"/>
              <a:t>Aka Model Serving</a:t>
            </a:r>
          </a:p>
          <a:p>
            <a:endParaRPr lang="en-IN" dirty="0"/>
          </a:p>
          <a:p>
            <a:r>
              <a:rPr lang="en-IN" dirty="0" smtClean="0"/>
              <a:t>Process of creating a structure to ensure system can ask the model to make predictions on new examples, and return those predictions to the people or systems that need them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24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the Model Serving Runtime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model serving runtime is the environment in which the model is applied to the input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runtime properties are dictated by the model deployment </a:t>
            </a:r>
            <a:r>
              <a:rPr lang="en-US" dirty="0" smtClean="0"/>
              <a:t>pattern</a:t>
            </a:r>
          </a:p>
          <a:p>
            <a:endParaRPr lang="en-US" dirty="0"/>
          </a:p>
          <a:p>
            <a:r>
              <a:rPr lang="en-US" dirty="0"/>
              <a:t>However, an effective runtime will have several additional properties such as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Security and </a:t>
            </a:r>
            <a:r>
              <a:rPr lang="en-IN" dirty="0" smtClean="0"/>
              <a:t>Correctness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Ease of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Guarantees of Model Validity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Ease of Recovery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Avoidance of Training/Serving </a:t>
            </a:r>
            <a:r>
              <a:rPr lang="en-US" dirty="0" smtClean="0"/>
              <a:t>Skew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Avoidance of Hidden Feedback Loops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the Model Serving </a:t>
            </a:r>
            <a:r>
              <a:rPr lang="en-US" dirty="0" smtClean="0"/>
              <a:t>Runtime(2)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runtime is responsible for authenticating the user’s identity, and authorizing their requests.</a:t>
            </a:r>
          </a:p>
          <a:p>
            <a:endParaRPr lang="en-US" dirty="0" smtClean="0"/>
          </a:p>
          <a:p>
            <a:r>
              <a:rPr lang="en-US" dirty="0" smtClean="0"/>
              <a:t>Things </a:t>
            </a:r>
            <a:r>
              <a:rPr lang="en-US" dirty="0"/>
              <a:t>to check are: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whether </a:t>
            </a:r>
            <a:r>
              <a:rPr lang="en-US" dirty="0"/>
              <a:t>a specific user has authorized access to the models they want to run,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whether </a:t>
            </a:r>
            <a:r>
              <a:rPr lang="en-US" dirty="0"/>
              <a:t>the names and the values of parameters passed correspond to the model’s specification,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whether </a:t>
            </a:r>
            <a:r>
              <a:rPr lang="en-US" dirty="0"/>
              <a:t>those parameters and their values are currently available to the user.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Security and Correctness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the Model Serving </a:t>
            </a:r>
            <a:r>
              <a:rPr lang="en-US" dirty="0" smtClean="0"/>
              <a:t>Runtime(3)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0719753" cy="4648199"/>
          </a:xfrm>
        </p:spPr>
        <p:txBody>
          <a:bodyPr/>
          <a:lstStyle/>
          <a:p>
            <a:r>
              <a:rPr lang="en-US" dirty="0"/>
              <a:t>Ease of </a:t>
            </a:r>
            <a:r>
              <a:rPr lang="en-US" dirty="0" smtClean="0"/>
              <a:t>Deployment</a:t>
            </a:r>
            <a:endParaRPr lang="en-US" dirty="0"/>
          </a:p>
          <a:p>
            <a:pPr lvl="1"/>
            <a:r>
              <a:rPr lang="en-US" dirty="0" smtClean="0"/>
              <a:t>The </a:t>
            </a:r>
            <a:r>
              <a:rPr lang="en-US" dirty="0"/>
              <a:t>runtime must allow the model to be updated with minimal effort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ideally, without affecting the entire application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the model was deployed as a web service on a physical server,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then a model update must be as simple as replacing one model file with another, and restarting the web </a:t>
            </a:r>
            <a:r>
              <a:rPr lang="en-US" dirty="0" smtClean="0"/>
              <a:t>service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the model was deployed as a virtual machine instance or container,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then the instances or containers running the old version of the model should be replaceable by gradually </a:t>
            </a:r>
            <a:r>
              <a:rPr lang="en-US" dirty="0" smtClean="0"/>
              <a:t>stopping the </a:t>
            </a:r>
            <a:r>
              <a:rPr lang="en-US" dirty="0"/>
              <a:t>running instances and starting new instances from a new image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same principle applies to the orchestrated </a:t>
            </a:r>
            <a:r>
              <a:rPr lang="en-US" dirty="0" smtClean="0"/>
              <a:t>containers</a:t>
            </a:r>
          </a:p>
          <a:p>
            <a:pPr lvl="2"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Ease of </a:t>
            </a:r>
            <a:r>
              <a:rPr lang="en-US" dirty="0" smtClean="0"/>
              <a:t>Recovery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effective runtime allows easy recovery from errors by rolling back to previous versions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recovery from an unsuccessful deployment should be produced in the same way, </a:t>
            </a:r>
            <a:r>
              <a:rPr lang="en-US" dirty="0" smtClean="0"/>
              <a:t>and with </a:t>
            </a:r>
            <a:r>
              <a:rPr lang="en-US" dirty="0"/>
              <a:t>the same ease, as the deployment of an updated </a:t>
            </a:r>
            <a:r>
              <a:rPr lang="en-US" dirty="0" smtClean="0"/>
              <a:t>model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only difference is that, instead of the new model, the previous working version will be deployed.</a:t>
            </a:r>
          </a:p>
          <a:p>
            <a:pPr lvl="3">
              <a:buFont typeface="Courier New" panose="02070309020205020404" pitchFamily="49" charset="0"/>
              <a:buChar char="o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Ease of Deployment and </a:t>
            </a:r>
            <a:r>
              <a:rPr lang="en-IN" dirty="0" smtClean="0"/>
              <a:t>Recovery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the Model Serving </a:t>
            </a:r>
            <a:r>
              <a:rPr lang="en-US" dirty="0" smtClean="0"/>
              <a:t>Runtime(4)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When it concerns feature extraction, Strongly recommended to avoid using two different codebases,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for training the model, and one for scoring in 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 a tiny difference between two versions of feature extractor code may lead to suboptimal or incorrect model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performance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engineering team may </a:t>
            </a:r>
            <a:r>
              <a:rPr lang="en-US" dirty="0" err="1"/>
              <a:t>reimplement</a:t>
            </a:r>
            <a:r>
              <a:rPr lang="en-US" dirty="0"/>
              <a:t> the feature extractor code for production for many reasons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common being data analyst’s code is inefficient or incompatible with the production ecosystem</a:t>
            </a:r>
          </a:p>
          <a:p>
            <a:r>
              <a:rPr lang="en-US" dirty="0"/>
              <a:t>Runtime should allow easy access to the feature extraction code for various needs,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including model retraining, ad-hoc model calls, and production. </a:t>
            </a:r>
          </a:p>
          <a:p>
            <a:endParaRPr lang="en-US" dirty="0"/>
          </a:p>
          <a:p>
            <a:r>
              <a:rPr lang="en-US" dirty="0"/>
              <a:t>One way to implement it is by wrapping the feature extraction object into a separate web service</a:t>
            </a:r>
          </a:p>
          <a:p>
            <a:endParaRPr lang="en-US" dirty="0"/>
          </a:p>
          <a:p>
            <a:r>
              <a:rPr lang="en-US" dirty="0"/>
              <a:t>If cannot avoid using two different codebases to generate features for training and production,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the runtime should allow for the logging of feature values generated in the production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Those values should then be used as training values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Avoidance of Training/Serving Skew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Key questions for model serving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Lot of ways to create structures around the model that support serving,</a:t>
            </a:r>
          </a:p>
          <a:p>
            <a:r>
              <a:rPr lang="en-IN" dirty="0" smtClean="0"/>
              <a:t>Each with very different sets of trade-offs </a:t>
            </a:r>
          </a:p>
          <a:p>
            <a:endParaRPr lang="en-IN" dirty="0"/>
          </a:p>
          <a:p>
            <a:r>
              <a:rPr lang="en-IN" dirty="0" smtClean="0"/>
              <a:t>Useful to think through specific questions about needs of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What will be the load to model?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What are the prediction latency needs of model?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Where does the model need to live?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What are the hardware needs for model?</a:t>
            </a: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How will the serving model be stored, loaded, versioned and updated?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What will feature pipeline for serving look like?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571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What </a:t>
            </a:r>
            <a:r>
              <a:rPr lang="en-IN" dirty="0"/>
              <a:t>will be the load to model?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QPS (Queries Per second) – need to know in serving environment what is the level of traffic that model will be asked to handle – when queries are done on demand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Model serving predictions to millions of daily users may need handle thousands of QPS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Model runs audio recognizer on mobile device may run at a few QPS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Model predicting real estate prices might not be served on demand at all!</a:t>
            </a:r>
            <a:endParaRPr lang="en-IN" dirty="0" smtClean="0"/>
          </a:p>
          <a:p>
            <a:endParaRPr lang="en-IN" dirty="0"/>
          </a:p>
          <a:p>
            <a:r>
              <a:rPr lang="en-IN" dirty="0" smtClean="0"/>
              <a:t>Few basic strategies to handle large traffic loads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Replicate model across many machines and run these parallel – may be on cloud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Use more powerful hardware – accelerators like GPU or specialized chips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Tune computation cost of model itself by using fewer features or layers or parameters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Model cascades can be effective at cost reduction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620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3254</TotalTime>
  <Words>1408</Words>
  <Application>Microsoft Office PowerPoint</Application>
  <PresentationFormat>Widescreen</PresentationFormat>
  <Paragraphs>157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Essentials of Model Serving</vt:lpstr>
      <vt:lpstr>Model Serving in ML Lifecycle</vt:lpstr>
      <vt:lpstr>Model Serving</vt:lpstr>
      <vt:lpstr>Properties of the Model Serving Runtime</vt:lpstr>
      <vt:lpstr>Properties of the Model Serving Runtime(2)</vt:lpstr>
      <vt:lpstr>Properties of the Model Serving Runtime(3)</vt:lpstr>
      <vt:lpstr>Properties of the Model Serving Runtime(4)</vt:lpstr>
      <vt:lpstr>Key questions for model serving</vt:lpstr>
      <vt:lpstr> What will be the load to model? </vt:lpstr>
      <vt:lpstr> What are the prediction latency needs of model? </vt:lpstr>
      <vt:lpstr> Where does the model need to live? </vt:lpstr>
      <vt:lpstr> What are the hardware needs for model? </vt:lpstr>
      <vt:lpstr> How will the serving model be stored, loaded, versioned and updated? </vt:lpstr>
      <vt:lpstr> What will feature pipeline for serving look like?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247</cp:revision>
  <dcterms:created xsi:type="dcterms:W3CDTF">2018-10-16T06:13:57Z</dcterms:created>
  <dcterms:modified xsi:type="dcterms:W3CDTF">2023-10-20T06:46:26Z</dcterms:modified>
</cp:coreProperties>
</file>

<file path=docProps/thumbnail.jpeg>
</file>